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99" r:id="rId3"/>
    <p:sldId id="522" r:id="rId5"/>
    <p:sldId id="476" r:id="rId6"/>
    <p:sldId id="357" r:id="rId7"/>
    <p:sldId id="478" r:id="rId8"/>
    <p:sldId id="500" r:id="rId9"/>
    <p:sldId id="549" r:id="rId10"/>
    <p:sldId id="550" r:id="rId11"/>
    <p:sldId id="477" r:id="rId12"/>
    <p:sldId id="363" r:id="rId13"/>
    <p:sldId id="479" r:id="rId14"/>
    <p:sldId id="541" r:id="rId15"/>
    <p:sldId id="542" r:id="rId16"/>
    <p:sldId id="543" r:id="rId17"/>
    <p:sldId id="540" r:id="rId18"/>
    <p:sldId id="551" r:id="rId19"/>
    <p:sldId id="545" r:id="rId20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2" autoAdjust="0"/>
    <p:restoredTop sz="96341" autoAdjust="0"/>
  </p:normalViewPr>
  <p:slideViewPr>
    <p:cSldViewPr snapToGrid="0" snapToObjects="1">
      <p:cViewPr varScale="1">
        <p:scale>
          <a:sx n="71" d="100"/>
          <a:sy n="71" d="100"/>
        </p:scale>
        <p:origin x="-1776" y="-128"/>
      </p:cViewPr>
      <p:guideLst>
        <p:guide orient="horz" pos="3179"/>
        <p:guide pos="24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hyperlink" Target="https://create.codelab.club/studios/9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7.xml"/><Relationship Id="rId1" Type="http://schemas.openxmlformats.org/officeDocument/2006/relationships/hyperlink" Target="https://create.codelab.club/studios/89/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hyperlink" Target="https://create.codelab.club/studios/91/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383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知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求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学	  	 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第二回合		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进阶概念		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硬件和扩展	         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活动设计	 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抓虫子	</a:t>
            </a:r>
            <a:r>
              <a:rPr lang="zh-CN" altLang="en-US" sz="1200" dirty="0" smtClean="0">
                <a:latin typeface="Futura Condensed"/>
                <a:cs typeface="Futura Condensed"/>
              </a:rPr>
              <a:t>  </a:t>
            </a:r>
            <a:r>
              <a:rPr lang="zh-CN" altLang="en-US" sz="1200" dirty="0">
                <a:latin typeface="Futura Condensed"/>
                <a:cs typeface="Futura Condensed"/>
              </a:rPr>
              <a:t>	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en-US" altLang="zh-CN" sz="1200" dirty="0">
                <a:latin typeface="Futura Condensed"/>
                <a:cs typeface="Futura Condensed"/>
              </a:rPr>
              <a:t>      		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5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/>
              <a:t>深入探究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探究了什么硬件或扩展模块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？</a:t>
                  </a:r>
                  <a:r>
                    <a:rPr lang="en-US" sz="16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你是如何连接数字世界和物理世界的？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哪部分很困难？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926"/>
                <a:chOff x="444499" y="3063754"/>
                <a:chExt cx="6871221" cy="337926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哪部分给人惊喜？</a:t>
                  </a:r>
                  <a:endParaRPr lang="zh-CN" alt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硬件和扩展反思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805399"/>
            <a:ext cx="4526266" cy="35179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zh-CN" altLang="en-US" sz="1100" dirty="0">
                <a:latin typeface="Futura Condensed"/>
                <a:cs typeface="Futura Condensed"/>
              </a:rPr>
              <a:t>姓名</a:t>
            </a:r>
            <a:r>
              <a:rPr lang="en-US" sz="1100" dirty="0" smtClean="0">
                <a:latin typeface="Futura Condensed"/>
                <a:cs typeface="Futura Condensed"/>
              </a:rPr>
              <a:t>:  _________________________________________</a:t>
            </a:r>
            <a:endParaRPr lang="en-US" sz="1100" dirty="0" smtClean="0"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4547" y="1293748"/>
            <a:ext cx="4706274" cy="9372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你怎样能够帮助他人学到更多关于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和创意计算的知识？来设计一个帮助</a:t>
            </a:r>
            <a:r>
              <a:rPr lang="zh-CN" altLang="en-US" sz="1100" dirty="0" smtClean="0"/>
              <a:t>他人</a:t>
            </a:r>
            <a:r>
              <a:rPr lang="zh-CN" altLang="en-US" sz="1100" dirty="0"/>
              <a:t>学习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的活动吧。它可以是一个不插电活动（例如“创造生物”）、</a:t>
            </a:r>
            <a:r>
              <a:rPr lang="zh-CN" altLang="en-US" sz="1100" dirty="0" smtClean="0"/>
              <a:t>项目</a:t>
            </a:r>
            <a:r>
              <a:rPr lang="zh-CN" altLang="en-US" sz="1100" dirty="0"/>
              <a:t>想法（例如“组建乐队”）或者挑战任务（例如“抓虫子”）。你甚至可以</a:t>
            </a:r>
            <a:r>
              <a:rPr lang="zh-CN" altLang="en-US" sz="1100" dirty="0" smtClean="0"/>
              <a:t>创造一</a:t>
            </a:r>
            <a:r>
              <a:rPr lang="zh-CN" altLang="en-US" sz="1100" dirty="0"/>
              <a:t>种新型活动或者讲义！请借助以下问题进行头脑风暴，然后使用“活动和</a:t>
            </a:r>
            <a:r>
              <a:rPr lang="zh-CN" altLang="en-US" sz="1100" dirty="0" smtClean="0"/>
              <a:t>讲义</a:t>
            </a:r>
            <a:r>
              <a:rPr lang="zh-CN" altLang="en-US" sz="1100" dirty="0"/>
              <a:t>计划书”增加更多的细节。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2330487"/>
            <a:ext cx="7303444" cy="568386"/>
            <a:chOff x="-1" y="2330487"/>
            <a:chExt cx="7303444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330487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199" y="2382606"/>
              <a:ext cx="618709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这是为谁设计的？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16200000">
              <a:off x="6897298" y="249272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 flipH="1">
            <a:off x="457199" y="2939403"/>
            <a:ext cx="6669763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/>
              <a:t>谁是你的观众？你想帮助谁学到更多关于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和创意计算的知识？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4978496"/>
            <a:ext cx="7316434" cy="568386"/>
            <a:chOff x="-1" y="4978496"/>
            <a:chExt cx="7316434" cy="568386"/>
          </a:xfrm>
        </p:grpSpPr>
        <p:sp>
          <p:nvSpPr>
            <p:cNvPr id="55" name="Rectangle 54"/>
            <p:cNvSpPr/>
            <p:nvPr/>
          </p:nvSpPr>
          <p:spPr>
            <a:xfrm flipH="1">
              <a:off x="-1" y="4978496"/>
              <a:ext cx="731643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910288" y="5140736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457200" y="5030614"/>
              <a:ext cx="65478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他们会学到什么？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589384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学习目标是什么？你希望学习者借助你设计的活动学到什么新内容？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" y="7526911"/>
            <a:ext cx="7303442" cy="572382"/>
            <a:chOff x="-1" y="7526911"/>
            <a:chExt cx="7303442" cy="572382"/>
          </a:xfrm>
        </p:grpSpPr>
        <p:sp>
          <p:nvSpPr>
            <p:cNvPr id="99" name="Rectangle 98"/>
            <p:cNvSpPr/>
            <p:nvPr/>
          </p:nvSpPr>
          <p:spPr>
            <a:xfrm flipH="1">
              <a:off x="-1" y="7526911"/>
              <a:ext cx="7303442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457200" y="7579028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他们需要什么？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1" name="Isosceles Triangle 100"/>
            <p:cNvSpPr/>
            <p:nvPr/>
          </p:nvSpPr>
          <p:spPr>
            <a:xfrm rot="16200000">
              <a:off x="6897294" y="769314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457198" y="8137154"/>
            <a:ext cx="684624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学习者们需要什么材料？还有什么其他类型的帮助能使学习者成功参与到活动</a:t>
            </a:r>
            <a:r>
              <a:rPr lang="zh-CN" altLang="en-US" sz="1100" dirty="0" smtClean="0"/>
              <a:t>中</a:t>
            </a:r>
            <a:r>
              <a:rPr lang="zh-CN" altLang="en-US" sz="1100" dirty="0"/>
              <a:t>？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115" y="698027"/>
            <a:ext cx="262817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活动设计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1129" y="8122124"/>
            <a:ext cx="3094021" cy="1295846"/>
            <a:chOff x="551129" y="8122124"/>
            <a:chExt cx="3094021" cy="1295846"/>
          </a:xfrm>
        </p:grpSpPr>
        <p:sp>
          <p:nvSpPr>
            <p:cNvPr id="100" name="TextBox 99"/>
            <p:cNvSpPr txBox="1"/>
            <p:nvPr/>
          </p:nvSpPr>
          <p:spPr>
            <a:xfrm>
              <a:off x="560160" y="8217641"/>
              <a:ext cx="3084990" cy="120032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latin typeface="Futura Condensed"/>
                  <a:cs typeface="Futura Condensed"/>
                </a:rPr>
                <a:t> 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>
                  <a:latin typeface="Futura Condensed"/>
                  <a:cs typeface="Futura Condensed"/>
                </a:rPr>
                <a:t> </a:t>
              </a:r>
              <a:endParaRPr lang="en-US" sz="1200" i="1" dirty="0">
                <a:latin typeface="Futura Condensed"/>
                <a:cs typeface="Futura Condensed"/>
              </a:endParaRPr>
            </a:p>
            <a:p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1129" y="8122124"/>
              <a:ext cx="1184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提示和窍门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995" y="2830659"/>
            <a:ext cx="6857205" cy="4474127"/>
            <a:chOff x="457995" y="2830659"/>
            <a:chExt cx="6857205" cy="4474127"/>
          </a:xfrm>
        </p:grpSpPr>
        <p:grpSp>
          <p:nvGrpSpPr>
            <p:cNvPr id="56" name="Group 55"/>
            <p:cNvGrpSpPr/>
            <p:nvPr/>
          </p:nvGrpSpPr>
          <p:grpSpPr>
            <a:xfrm>
              <a:off x="457995" y="2830659"/>
              <a:ext cx="3324338" cy="3897734"/>
              <a:chOff x="422410" y="2830659"/>
              <a:chExt cx="3324338" cy="3897734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15544" y="3328603"/>
                <a:ext cx="3231204" cy="339979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100" dirty="0" smtClean="0">
                    <a:latin typeface="Futura Condensed"/>
                    <a:cs typeface="Futura Condensed"/>
                  </a:rPr>
                  <a:t>学习者将创造什么？他们怎么做出来？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dirty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r>
                  <a:rPr lang="zh-CN" altLang="en-US" sz="1200" spc="-10" dirty="0" smtClean="0">
                    <a:latin typeface="Futura Condensed"/>
                    <a:cs typeface="Futura Condensed"/>
                  </a:rPr>
                  <a:t>学习者将如何与他人分享作品？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algn="just"/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spc="-10" dirty="0">
                    <a:latin typeface="Futura Condensed"/>
                    <a:cs typeface="Futura Condensed"/>
                  </a:rPr>
                  <a:t>学习者将如何分反思他们的设计？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410" y="2830659"/>
                <a:ext cx="330740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活动描述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007796" y="2830659"/>
              <a:ext cx="3307404" cy="1328941"/>
              <a:chOff x="4007796" y="2830659"/>
              <a:chExt cx="3307404" cy="132894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04914" y="3328603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07796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可用资源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4104914" y="3163625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007796" y="4219158"/>
              <a:ext cx="3307404" cy="1696156"/>
              <a:chOff x="3992282" y="2866644"/>
              <a:chExt cx="3307404" cy="16961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089400" y="3362471"/>
                <a:ext cx="3117152" cy="120032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992282" y="2866644"/>
                <a:ext cx="330740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反思提示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4089400" y="3197493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007796" y="5977962"/>
              <a:ext cx="3307404" cy="1326824"/>
              <a:chOff x="3992282" y="2934380"/>
              <a:chExt cx="3307404" cy="132682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089400" y="3430207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>
                    <a:latin typeface="Futura Condensed"/>
                    <a:cs typeface="Futura Condensed"/>
                  </a:rPr>
                  <a:t> </a:t>
                </a: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992282" y="2934380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回顾学生作品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V="1">
                <a:off x="4089400" y="3265229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551129" y="332797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（项目指示说明）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04914" y="3328603"/>
              <a:ext cx="280162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（两种项目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资源 </a:t>
              </a:r>
              <a:r>
                <a:rPr lang="en-US" altLang="zh-CN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– 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工作室、讲义等等）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04914" y="4719810"/>
              <a:ext cx="123317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(3 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个反思问题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04914" y="6473789"/>
              <a:ext cx="275717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检查学习者是否完成活动的两个办法</a:t>
              </a:r>
              <a:r>
                <a: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6069" y="713993"/>
            <a:ext cx="5913647" cy="1495924"/>
            <a:chOff x="457995" y="718227"/>
            <a:chExt cx="5913647" cy="1495924"/>
          </a:xfrm>
        </p:grpSpPr>
        <p:sp>
          <p:nvSpPr>
            <p:cNvPr id="44" name="TextBox 43"/>
            <p:cNvSpPr txBox="1"/>
            <p:nvPr/>
          </p:nvSpPr>
          <p:spPr>
            <a:xfrm>
              <a:off x="3371794" y="795405"/>
              <a:ext cx="2999848" cy="12604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endParaRPr lang="en-US" sz="1200" i="1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995" y="718227"/>
              <a:ext cx="281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标题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85092" y="1696252"/>
              <a:ext cx="1092200" cy="51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 dirty="0" smtClean="0">
                  <a:latin typeface="Futura Condensed"/>
                  <a:cs typeface="Futura Condensed"/>
                </a:rPr>
                <a:t>建议时间 </a:t>
              </a:r>
              <a:endParaRPr lang="en-US" altLang="zh-CN" sz="1000" dirty="0" smtClean="0">
                <a:latin typeface="Futura Condensed"/>
                <a:cs typeface="Futura Condensed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__–__ </a:t>
              </a:r>
              <a:r>
                <a:rPr lang="zh-CN" altLang="en-US" sz="1000" dirty="0" smtClean="0">
                  <a:latin typeface="Futura Condensed"/>
                  <a:cs typeface="Futura Condensed"/>
                </a:rPr>
                <a:t>分钟</a:t>
              </a:r>
              <a:endParaRPr lang="en-US" sz="1000" dirty="0" smtClean="0">
                <a:latin typeface="Futura Condensed"/>
                <a:cs typeface="Futura Condensed"/>
              </a:endParaRPr>
            </a:p>
          </p:txBody>
        </p:sp>
        <p:pic>
          <p:nvPicPr>
            <p:cNvPr id="55" name="Picture 54" descr="30min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4398"/>
              <a:ext cx="329184" cy="329184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/>
          <p:cNvSpPr txBox="1"/>
          <p:nvPr/>
        </p:nvSpPr>
        <p:spPr>
          <a:xfrm>
            <a:off x="6037416" y="790521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(2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个学习目标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87" name="Picture 86" descr="Unit5activit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活动设计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altLang="zh-CN" sz="1600" dirty="0">
              <a:latin typeface="Futura Condensed"/>
              <a:cs typeface="Futura Condensed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569" y="4381900"/>
            <a:ext cx="2676772" cy="3448685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  <a:sym typeface="+mn-ea"/>
              </a:rPr>
              <a:t>（项目指示说明）</a:t>
            </a:r>
            <a:r>
              <a:rPr lang="en-US" altLang="en-US" sz="1200" dirty="0" smtClean="0">
                <a:solidFill>
                  <a:srgbClr val="D9D9D9"/>
                </a:solidFill>
                <a:latin typeface="Futura Condensed"/>
                <a:cs typeface="Futura Condensed"/>
                <a:sym typeface="+mn-ea"/>
              </a:rPr>
              <a:t> </a:t>
            </a:r>
            <a:endParaRPr lang="zh-CN" alt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  <a:sym typeface="+mn-ea"/>
              </a:rPr>
              <a:t> </a:t>
            </a:r>
            <a:endParaRPr lang="en-US" alt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22" y="859736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103949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458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01407" y="468370"/>
            <a:ext cx="2815942" cy="3016892"/>
            <a:chOff x="529794" y="468370"/>
            <a:chExt cx="2815942" cy="3016892"/>
          </a:xfrm>
        </p:grpSpPr>
        <p:sp>
          <p:nvSpPr>
            <p:cNvPr id="28" name="TextBox 27"/>
            <p:cNvSpPr txBox="1"/>
            <p:nvPr/>
          </p:nvSpPr>
          <p:spPr>
            <a:xfrm>
              <a:off x="529794" y="468370"/>
              <a:ext cx="28159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标题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 </a:t>
              </a:r>
              <a:endPara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2528" y="1394971"/>
              <a:ext cx="2160555" cy="2090291"/>
              <a:chOff x="536943" y="1394971"/>
              <a:chExt cx="2160555" cy="209029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394971"/>
                <a:ext cx="215912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36943" y="2261850"/>
                <a:ext cx="2160555" cy="1223412"/>
              </a:xfrm>
              <a:prstGeom prst="rect">
                <a:avLst/>
              </a:prstGeom>
              <a:noFill/>
              <a:ln>
                <a:solidFill>
                  <a:srgbClr val="D9D9D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pic>
        <p:nvPicPr>
          <p:cNvPr id="29" name="Picture 28" descr="Screen Shot 2014-06-12 at 2.01.25 PM.png"/>
          <p:cNvPicPr>
            <a:picLocks noChangeAspect="1"/>
          </p:cNvPicPr>
          <p:nvPr/>
        </p:nvPicPr>
        <p:blipFill rotWithShape="1">
          <a:blip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/>
          <a:stretch>
            <a:fillRect/>
          </a:stretch>
        </p:blipFill>
        <p:spPr>
          <a:xfrm>
            <a:off x="3641724" y="755849"/>
            <a:ext cx="3634065" cy="27241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41724" y="7558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项目照片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922" y="8355163"/>
            <a:ext cx="296037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如果进入死胡同时可以尝试的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3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种方法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1723" y="4381900"/>
            <a:ext cx="3634065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详细的项目指示说明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141" y="139497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项目概述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569" y="2261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项目描述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95831" y="8367863"/>
            <a:ext cx="280797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如果时间有富余可以尝试的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3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件事情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59196" y="2725094"/>
            <a:ext cx="6871221" cy="2207589"/>
            <a:chOff x="444499" y="2725094"/>
            <a:chExt cx="6871221" cy="2207589"/>
          </a:xfrm>
        </p:grpSpPr>
        <p:sp>
          <p:nvSpPr>
            <p:cNvPr id="69" name="Rectangle 68"/>
            <p:cNvSpPr/>
            <p:nvPr/>
          </p:nvSpPr>
          <p:spPr>
            <a:xfrm>
              <a:off x="535219" y="3149603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4499" y="2725094"/>
              <a:ext cx="6871221" cy="336446"/>
              <a:chOff x="444499" y="3063754"/>
              <a:chExt cx="6871221" cy="336446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44499" y="3063754"/>
                <a:ext cx="6871221" cy="33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你设想</a:t>
                </a:r>
                <a:r>
                  <a:rPr lang="zh-CN" altLang="en-US" sz="1600" dirty="0">
                    <a:sym typeface="+mn-ea"/>
                  </a:rPr>
                  <a:t>谁会使用你设计的活动或资源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？ 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>
            <a:off x="459196" y="5047206"/>
            <a:ext cx="6871221" cy="2207590"/>
            <a:chOff x="444499" y="4530719"/>
            <a:chExt cx="6871221" cy="2207590"/>
          </a:xfrm>
        </p:grpSpPr>
        <p:sp>
          <p:nvSpPr>
            <p:cNvPr id="65" name="Rectangle 64"/>
            <p:cNvSpPr/>
            <p:nvPr/>
          </p:nvSpPr>
          <p:spPr>
            <a:xfrm>
              <a:off x="535219" y="4955229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4499" y="4530719"/>
              <a:ext cx="6871221" cy="337185"/>
              <a:chOff x="444499" y="3063754"/>
              <a:chExt cx="6871221" cy="33718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44499" y="3063754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你</a:t>
                </a:r>
                <a:r>
                  <a:rPr lang="zh-CN" altLang="en-US" sz="1600" dirty="0">
                    <a:sym typeface="+mn-ea"/>
                  </a:rPr>
                  <a:t>希望他人借助你的活动或资源学习到什么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？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59196" y="7368261"/>
            <a:ext cx="6871221" cy="2282931"/>
            <a:chOff x="459196" y="4865188"/>
            <a:chExt cx="6871221" cy="2282931"/>
          </a:xfrm>
        </p:grpSpPr>
        <p:sp>
          <p:nvSpPr>
            <p:cNvPr id="44" name="Rectangle 43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9196" y="4865188"/>
              <a:ext cx="687122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ym typeface="+mn-ea"/>
                </a:rPr>
                <a:t>在参与活动</a:t>
              </a:r>
              <a:r>
                <a:rPr lang="zh-CN" altLang="en-US" sz="1600" dirty="0">
                  <a:sym typeface="+mn-ea"/>
                </a:rPr>
                <a:t>或使用资源的过程中，你认为学习者可能会遭遇什么挑战？你会怎样进一步</a:t>
              </a:r>
              <a:r>
                <a:rPr lang="zh-CN" altLang="en-US" sz="1600" dirty="0" smtClean="0">
                  <a:sym typeface="+mn-ea"/>
                </a:rPr>
                <a:t>帮助</a:t>
              </a:r>
              <a:r>
                <a:rPr lang="zh-CN" altLang="en-US" sz="1600" dirty="0">
                  <a:sym typeface="+mn-ea"/>
                </a:rPr>
                <a:t>他们应对这些挑战？</a:t>
              </a:r>
              <a:endParaRPr lang="en-US" sz="16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57995" y="647673"/>
            <a:ext cx="28159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活动</a:t>
            </a:r>
            <a:r>
              <a:rPr lang="zh-CN" altLang="en-US" sz="3600" dirty="0" smtClean="0"/>
              <a:t>设计</a:t>
            </a:r>
            <a:endParaRPr lang="zh-CN" altLang="en-US" sz="3600" dirty="0" smtClean="0"/>
          </a:p>
          <a:p>
            <a:r>
              <a:rPr lang="zh-CN" altLang="en-US" sz="3600" dirty="0" smtClean="0"/>
              <a:t>反思</a:t>
            </a:r>
            <a:endParaRPr lang="en-US" altLang="zh-CN" sz="3600" dirty="0">
              <a:latin typeface="Futura Condensed"/>
              <a:cs typeface="Futura Condensed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84" name="Picture 83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431098"/>
            <a:ext cx="2357172" cy="1425087"/>
            <a:chOff x="409710" y="1365932"/>
            <a:chExt cx="2357172" cy="1425087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365932"/>
              <a:ext cx="2159129" cy="73660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现在是时候设计一个你自己的“抓虫子”挑战了。你会创作什么？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在这个活动中，你将创建自己的“抓虫子”挑战，让其他人去查找、</a:t>
              </a:r>
              <a:r>
                <a:rPr lang="zh-CN" altLang="en-US" sz="1200" dirty="0" smtClean="0"/>
                <a:t>解决问题</a:t>
              </a:r>
              <a:r>
                <a:rPr lang="zh-CN" altLang="en-US" sz="1200" dirty="0"/>
                <a:t>和改编你的项目。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031" y="3857808"/>
            <a:ext cx="2970866" cy="1943039"/>
            <a:chOff x="427031" y="3857808"/>
            <a:chExt cx="2970866" cy="1943039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15684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反思你在创作和调试自己的项目时所遇到的各类程序错误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列出</a:t>
              </a:r>
              <a:r>
                <a:rPr lang="zh-CN" altLang="en-US" sz="1200" dirty="0"/>
                <a:t>你想到的调试代码挑战。“抓虫子”任务可以聚焦于一个特定的计算概念</a:t>
              </a:r>
              <a:r>
                <a:rPr lang="zh-CN" altLang="en-US" sz="1200" dirty="0" smtClean="0"/>
                <a:t>、积木</a:t>
              </a:r>
              <a:r>
                <a:rPr lang="zh-CN" altLang="en-US" sz="1200" dirty="0"/>
                <a:t>、交互或者其他编程挑战任务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建立</a:t>
              </a:r>
              <a:r>
                <a:rPr lang="zh-CN" altLang="en-US" sz="1200" dirty="0"/>
                <a:t>你自己的“抓虫子”</a:t>
              </a:r>
              <a:r>
                <a:rPr lang="zh-CN" altLang="en-US" sz="1200" dirty="0" smtClean="0"/>
                <a:t>项目。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22077" y="8558926"/>
            <a:ext cx="369573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将你设计的代码调试项目上传到“ 抓虫子”工作室</a:t>
            </a:r>
            <a:r>
              <a:rPr lang="zh-CN" altLang="en-US" sz="1200" dirty="0" smtClean="0"/>
              <a:t>：</a:t>
            </a:r>
            <a:endParaRPr lang="zh-CN" altLang="en-US" sz="1200" dirty="0" smtClean="0"/>
          </a:p>
          <a:p>
            <a:pPr indent="0">
              <a:buFont typeface="Lucida Grande" panose="020B0600040502020204"/>
              <a:buNone/>
            </a:pPr>
            <a:r>
              <a:rPr lang="zh-CN" altLang="en-US" sz="1200" dirty="0" smtClean="0">
                <a:sym typeface="+mn-ea"/>
              </a:rPr>
              <a:t>    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https://create.codelab.club/studios/92/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和邻</a:t>
            </a:r>
            <a:r>
              <a:rPr lang="zh-CN" altLang="en-US" sz="1200" dirty="0"/>
              <a:t>桌同学互换</a:t>
            </a:r>
            <a:r>
              <a:rPr lang="en-US" altLang="zh-CN" sz="1200" dirty="0"/>
              <a:t>“</a:t>
            </a:r>
            <a:r>
              <a:rPr lang="zh-CN" altLang="en-US" sz="1200" dirty="0"/>
              <a:t>抓虫子</a:t>
            </a:r>
            <a:r>
              <a:rPr lang="en-US" altLang="zh-CN" sz="1200" dirty="0"/>
              <a:t>”</a:t>
            </a:r>
            <a:r>
              <a:rPr lang="zh-CN" altLang="en-US" sz="1200" dirty="0"/>
              <a:t>项目，并尝试解决对方的程序</a:t>
            </a:r>
            <a:r>
              <a:rPr lang="zh-CN" altLang="en-US" sz="1200" dirty="0" smtClean="0"/>
              <a:t>错误。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尝试</a:t>
            </a:r>
            <a:r>
              <a:rPr lang="zh-CN" altLang="en-US" sz="1200" dirty="0"/>
              <a:t>调试“抓虫子”工作室中的其他</a:t>
            </a:r>
            <a:r>
              <a:rPr lang="zh-CN" altLang="en-US" sz="1200" dirty="0" smtClean="0"/>
              <a:t>项目。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62554" y="7884634"/>
              <a:ext cx="3809845" cy="507475"/>
              <a:chOff x="3962554" y="7884634"/>
              <a:chExt cx="3809845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676976" y="8066025"/>
                <a:ext cx="381000" cy="326084"/>
              </a:xfrm>
              <a:prstGeom prst="diamond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62554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6" name="Oval Callout 5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r>
                <a:rPr lang="zh-CN" altLang="en-US" sz="2800" dirty="0">
                  <a:solidFill>
                    <a:srgbClr val="FFC000"/>
                  </a:solidFill>
                  <a:latin typeface="Futura Condensed"/>
                  <a:cs typeface="Futura Condensed"/>
                </a:rPr>
                <a:t>我的笔记</a:t>
              </a:r>
              <a:endParaRPr lang="en-US" altLang="zh-CN" sz="2800" dirty="0">
                <a:solidFill>
                  <a:srgbClr val="FFC000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25450" y="8506886"/>
            <a:ext cx="3196377" cy="1460400"/>
            <a:chOff x="3746748" y="8217641"/>
            <a:chExt cx="3568452" cy="1460400"/>
          </a:xfrm>
        </p:grpSpPr>
        <p:sp>
          <p:nvSpPr>
            <p:cNvPr id="37" name="TextBox 36"/>
            <p:cNvSpPr txBox="1"/>
            <p:nvPr/>
          </p:nvSpPr>
          <p:spPr>
            <a:xfrm>
              <a:off x="3746748" y="8217641"/>
              <a:ext cx="3466852" cy="14604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endParaRPr lang="en-US" sz="14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76948" y="8385984"/>
              <a:ext cx="3238252" cy="1188172"/>
              <a:chOff x="3891832" y="8385983"/>
              <a:chExt cx="3321768" cy="11881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3891832" y="9574154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4076669" y="4868899"/>
            <a:ext cx="3402082" cy="2893099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223" y="4135997"/>
            <a:ext cx="3962177" cy="583565"/>
            <a:chOff x="3810223" y="4135997"/>
            <a:chExt cx="3962177" cy="583565"/>
          </a:xfrm>
        </p:grpSpPr>
        <p:sp>
          <p:nvSpPr>
            <p:cNvPr id="50" name="Rectangle 49"/>
            <p:cNvSpPr/>
            <p:nvPr/>
          </p:nvSpPr>
          <p:spPr>
            <a:xfrm rot="10800000" flipV="1">
              <a:off x="3964988" y="4194252"/>
              <a:ext cx="3807412" cy="479582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10800000" flipV="1">
              <a:off x="3810223" y="4135997"/>
              <a:ext cx="3710816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3200" dirty="0" smtClean="0">
                  <a:solidFill>
                    <a:schemeClr val="bg1"/>
                  </a:solidFill>
                </a:rPr>
                <a:t>“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抓虫子”项目计划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 rot="16200000" flipV="1">
            <a:off x="3844717" y="4312091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4-06-13 at 7.0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69" y="584222"/>
            <a:ext cx="3053622" cy="28115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995" y="64767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抓虫子</a:t>
            </a:r>
            <a:endParaRPr lang="en-US" sz="36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79093" y="667551"/>
            <a:ext cx="2764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抓虫子</a:t>
            </a:r>
            <a:endParaRPr lang="zh-CN" altLang="en-US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7995" y="2725094"/>
            <a:ext cx="6872422" cy="6780897"/>
            <a:chOff x="457995" y="2725094"/>
            <a:chExt cx="6872422" cy="6780897"/>
          </a:xfrm>
        </p:grpSpPr>
        <p:grpSp>
          <p:nvGrpSpPr>
            <p:cNvPr id="81" name="Group 80"/>
            <p:cNvGrpSpPr/>
            <p:nvPr/>
          </p:nvGrpSpPr>
          <p:grpSpPr>
            <a:xfrm>
              <a:off x="459196" y="2725094"/>
              <a:ext cx="6871221" cy="1613229"/>
              <a:chOff x="459196" y="2725094"/>
              <a:chExt cx="6871221" cy="1613229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549916" y="3149603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459196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出在哪里？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/>
            <p:cNvGrpSpPr/>
            <p:nvPr/>
          </p:nvGrpSpPr>
          <p:grpSpPr>
            <a:xfrm>
              <a:off x="459196" y="4454516"/>
              <a:ext cx="6871221" cy="1613230"/>
              <a:chOff x="459196" y="4496851"/>
              <a:chExt cx="6871221" cy="1613230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549916" y="4921361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459196" y="4496851"/>
                <a:ext cx="6871221" cy="336446"/>
                <a:chOff x="444499" y="3063754"/>
                <a:chExt cx="6871221" cy="336446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444499" y="3063754"/>
                  <a:ext cx="6871221" cy="3350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你</a:t>
                  </a:r>
                  <a:r>
                    <a:rPr lang="zh-CN" altLang="en-US" sz="1600" dirty="0">
                      <a:sym typeface="+mn-ea"/>
                    </a:rPr>
                    <a:t>的灵感来自哪里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/>
            <p:cNvGrpSpPr/>
            <p:nvPr/>
          </p:nvGrpSpPr>
          <p:grpSpPr>
            <a:xfrm>
              <a:off x="459196" y="6183847"/>
              <a:ext cx="6871221" cy="1613230"/>
              <a:chOff x="444499" y="6353187"/>
              <a:chExt cx="6871221" cy="161323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35219" y="6777697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444499" y="6353187"/>
                <a:ext cx="6871221" cy="583565"/>
                <a:chOff x="444499" y="3063754"/>
                <a:chExt cx="6871221" cy="583565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444499" y="3063754"/>
                  <a:ext cx="6871221" cy="583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你</a:t>
                  </a:r>
                  <a:r>
                    <a:rPr lang="zh-CN" altLang="en-US" sz="1600" dirty="0">
                      <a:sym typeface="+mn-ea"/>
                    </a:rPr>
                    <a:t>设想其他人如何查找和解决你的挑战任务？</a:t>
                  </a:r>
                  <a:endParaRPr lang="zh-CN" altLang="en-US" sz="1600" dirty="0"/>
                </a:p>
                <a:p>
                  <a:pPr indent="0">
                    <a:buFont typeface="Lucida Grande" panose="020B0600040502020204"/>
                    <a:buNone/>
                  </a:pP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Group 83"/>
            <p:cNvGrpSpPr/>
            <p:nvPr/>
          </p:nvGrpSpPr>
          <p:grpSpPr>
            <a:xfrm>
              <a:off x="457995" y="7913918"/>
              <a:ext cx="6871221" cy="1592073"/>
              <a:chOff x="457995" y="7795380"/>
              <a:chExt cx="6871221" cy="1592073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548715" y="8198733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57995" y="7795380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是否</a:t>
                </a:r>
                <a:r>
                  <a:rPr lang="zh-CN" altLang="en-US" sz="1600" dirty="0">
                    <a:sym typeface="+mn-ea"/>
                  </a:rPr>
                  <a:t>有人用出乎意料的方法发现和解决了问题？他们的策略是什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么？ 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548715" y="8129719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5145"/>
            <a:ext cx="4526266" cy="34417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zh-CN" altLang="en-US" sz="1050" dirty="0">
                <a:latin typeface="Futura Condensed"/>
                <a:cs typeface="Futura Condensed"/>
              </a:rPr>
              <a:t>姓名</a:t>
            </a:r>
            <a:r>
              <a:rPr lang="en-US" sz="1050" dirty="0" smtClean="0">
                <a:latin typeface="Futura Condensed"/>
                <a:cs typeface="Futura Condensed"/>
              </a:rPr>
              <a:t>:    ___________________________________________</a:t>
            </a:r>
            <a:endParaRPr lang="en-US" sz="1050" dirty="0" smtClean="0"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关于创意计算和 </a:t>
            </a:r>
            <a:r>
              <a:rPr lang="en-US" altLang="zh-CN" sz="1200" dirty="0"/>
              <a:t>Scratch </a:t>
            </a:r>
            <a:r>
              <a:rPr lang="zh-CN" altLang="en-US" sz="1200" dirty="0"/>
              <a:t>你了解些什么 ？接下来还想了解什么？这个活动</a:t>
            </a:r>
            <a:r>
              <a:rPr lang="zh-CN" altLang="en-US" sz="1200" dirty="0" smtClean="0"/>
              <a:t>帮你思考</a:t>
            </a:r>
            <a:r>
              <a:rPr lang="zh-CN" altLang="en-US" sz="1200" dirty="0"/>
              <a:t>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的哪些内容你学起来很顺利（我知道什么？）和想进一步深入探索的</a:t>
            </a:r>
            <a:r>
              <a:rPr lang="zh-CN" altLang="en-US" sz="1200" dirty="0" smtClean="0"/>
              <a:t>方面</a:t>
            </a:r>
            <a:r>
              <a:rPr lang="zh-CN" altLang="en-US" sz="1200" dirty="0"/>
              <a:t>（我想要了解什么？）。动用周边资源去探索你想要知道的内容，并分享你的</a:t>
            </a:r>
            <a:r>
              <a:rPr lang="zh-CN" altLang="en-US" sz="1200" dirty="0" smtClean="0"/>
              <a:t>发现</a:t>
            </a:r>
            <a:r>
              <a:rPr lang="zh-CN" altLang="en-US" sz="1200" dirty="0"/>
              <a:t>（我学到了什么？）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9010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我知道什么？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回顾到目前为止你的设计体验，写下你所了解的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和创意计算内容。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758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我想要了解什么？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基于个人兴趣爱好，列出你想弄清和探索的内容清单。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200" y="7882549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收集资源，对清单内容进行探索，然后分享你的研究收获。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885101"/>
            <a:ext cx="2319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知 </a:t>
            </a:r>
            <a:r>
              <a:rPr lang="en-US" altLang="zh-CN" sz="2800" dirty="0"/>
              <a:t>/ </a:t>
            </a:r>
            <a:r>
              <a:rPr lang="zh-CN" altLang="en-US" sz="2800" dirty="0"/>
              <a:t>求 </a:t>
            </a:r>
            <a:r>
              <a:rPr lang="en-US" altLang="zh-CN" sz="2800" dirty="0"/>
              <a:t>/ </a:t>
            </a:r>
            <a:r>
              <a:rPr lang="zh-CN" altLang="en-US" sz="2800" dirty="0"/>
              <a:t>学 </a:t>
            </a:r>
            <a:endParaRPr lang="en-US" altLang="zh-CN" sz="2800" dirty="0" smtClean="0"/>
          </a:p>
          <a:p>
            <a:r>
              <a:rPr lang="zh-CN" altLang="en-US" sz="2800" dirty="0" smtClean="0"/>
              <a:t>工作</a:t>
            </a:r>
            <a:r>
              <a:rPr lang="zh-CN" altLang="en-US" sz="2800" dirty="0"/>
              <a:t>表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我学到了什么？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你知道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你想要了解什么？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你已经学到了什么？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你采取了什么策略去研究你想知道的东西？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58353"/>
            <a:ext cx="3108418" cy="538609"/>
            <a:chOff x="3540777" y="658353"/>
            <a:chExt cx="3171308" cy="538609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58353"/>
              <a:ext cx="3171308" cy="53860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200" dirty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5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995" y="647673"/>
            <a:ext cx="231929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知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>
                <a:latin typeface="Futura Condensed"/>
                <a:cs typeface="Futura Condensed"/>
              </a:rPr>
              <a:t>求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 smtClean="0">
                <a:latin typeface="Futura Condensed"/>
                <a:cs typeface="Futura Condensed"/>
              </a:rPr>
              <a:t>学反思</a:t>
            </a:r>
            <a:endParaRPr lang="en-US" sz="37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5roundtw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为什么选择那个项目或活动？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如果有更多的时间，你会做什么？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第二回合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29" name="Picture 28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673069"/>
            <a:ext cx="2815942" cy="2367901"/>
            <a:chOff x="459240" y="673069"/>
            <a:chExt cx="2815942" cy="2367901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73069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视频侦测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519151"/>
              <a:chOff x="427473" y="1521819"/>
              <a:chExt cx="2357171" cy="151915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项目中使用视频侦测？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你知道可以借助电脑摄像头让你的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项目实现互动吗？创建一个包含</a:t>
                </a:r>
                <a:r>
                  <a:rPr lang="zh-CN" altLang="en-US" sz="1200" dirty="0" smtClean="0"/>
                  <a:t>视频</a:t>
                </a:r>
                <a:r>
                  <a:rPr lang="zh-CN" altLang="en-US" sz="1200" dirty="0"/>
                  <a:t>侦测功能的项目来探究这个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862560"/>
            <a:chOff x="426076" y="3857808"/>
            <a:chExt cx="2971821" cy="286256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249174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加入“视频侦测”的功能</a:t>
              </a:r>
              <a:r>
                <a:rPr lang="zh-CN" altLang="en-US" sz="1200" dirty="0" smtClean="0"/>
                <a:t>。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添加拓展</a:t>
              </a:r>
              <a:r>
                <a:rPr lang="en-US" altLang="zh-CN" sz="1200" dirty="0">
                  <a:sym typeface="+mn-ea"/>
                </a:rPr>
                <a:t>”</a:t>
              </a: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视频侦测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模块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“视频侦测”模块中，探索用于“视频侦测”的积木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zh-CN" altLang="en-US" sz="1200" dirty="0"/>
                <a:t>“相对于角色的视频运动”、“开启摄像头”、“将视频透明度设置为</a:t>
              </a:r>
              <a:r>
                <a:rPr lang="zh-CN" altLang="en-US" sz="1200" dirty="0" smtClean="0"/>
                <a:t>”等积木</a:t>
              </a:r>
              <a:r>
                <a:rPr lang="zh-CN" altLang="en-US" sz="1200" dirty="0"/>
                <a:t>，让你的项目可以感知视频运动。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50922" y="8538745"/>
            <a:ext cx="3981791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/>
              <a:t>确保已连接摄像头。用“打开摄像头”积木进行测试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进入死胡同了么？没关系！查看“视频侦测”工作室中的项目是如何</a:t>
            </a:r>
            <a:r>
              <a:rPr lang="zh-CN" altLang="en-US" sz="1200" dirty="0" smtClean="0"/>
              <a:t>使用视频侦测积木</a:t>
            </a:r>
            <a:r>
              <a:rPr lang="zh-CN" altLang="en-US" sz="1200" dirty="0"/>
              <a:t>的。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391524" y="8511051"/>
            <a:ext cx="3308683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将你的项目上传到“进阶概念”工作室里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1" action="ppaction://hlinkfile"/>
              </a:rPr>
              <a:t>https://create.codelab.club/studios/89/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一个已完成的项目增加“视频侦测”</a:t>
            </a:r>
            <a:r>
              <a:rPr lang="zh-CN" altLang="en-US" sz="1200" dirty="0" smtClean="0"/>
              <a:t>功能。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改编</a:t>
            </a:r>
            <a:r>
              <a:rPr lang="zh-CN" altLang="en-US" sz="1200" dirty="0"/>
              <a:t>一个“视频侦测”工作室里的</a:t>
            </a:r>
            <a:r>
              <a:rPr lang="zh-CN" altLang="en-US" sz="1200" dirty="0" smtClean="0"/>
              <a:t>项目。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332713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>
              <a:fillRect/>
            </a:stretch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>
              <a:fillRect/>
            </a:stretch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>
              <a:fillRect/>
            </a:stretch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pic>
        <p:nvPicPr>
          <p:cNvPr id="9" name="Picture 8" descr="4 选择拓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80" y="3474085"/>
            <a:ext cx="3114675" cy="1953895"/>
          </a:xfrm>
          <a:prstGeom prst="rect">
            <a:avLst/>
          </a:prstGeom>
        </p:spPr>
      </p:pic>
      <p:pic>
        <p:nvPicPr>
          <p:cNvPr id="10" name="Picture 9" descr="5 视频侦测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190" y="5826125"/>
            <a:ext cx="1620520" cy="1526540"/>
          </a:xfrm>
          <a:prstGeom prst="rect">
            <a:avLst/>
          </a:prstGeom>
        </p:spPr>
      </p:pic>
      <p:pic>
        <p:nvPicPr>
          <p:cNvPr id="11" name="Picture 10" descr="6 视频侦测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935" y="5588635"/>
            <a:ext cx="2490470" cy="1894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569700"/>
            <a:chOff x="426076" y="3857808"/>
            <a:chExt cx="2971821" cy="156970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19888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加入“克隆”功能</a:t>
              </a:r>
              <a:r>
                <a:rPr lang="zh-CN" altLang="en-US" sz="1200" dirty="0" smtClean="0"/>
                <a:t>。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“控制”类别中，查看用于“克隆”的模块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en-US" altLang="zh-CN" sz="1200" dirty="0" smtClean="0"/>
                <a:t>“</a:t>
              </a:r>
              <a:r>
                <a:rPr lang="zh-CN" altLang="en-US" sz="1200" dirty="0" smtClean="0"/>
                <a:t>克隆</a:t>
              </a:r>
              <a:r>
                <a:rPr lang="en-US" altLang="zh-CN" sz="1200" dirty="0" smtClean="0"/>
                <a:t>”</a:t>
              </a:r>
              <a:r>
                <a:rPr lang="zh-CN" altLang="en-US" sz="1200" dirty="0" smtClean="0"/>
                <a:t>积木来生成</a:t>
              </a:r>
              <a:r>
                <a:rPr lang="zh-CN" altLang="en-US" sz="1200" dirty="0"/>
                <a:t>角色的克隆体。自定义克隆体的行为表现。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4826" y="8465013"/>
            <a:ext cx="3981791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如果程序启动时你看不到克隆体，检查原始角色是否也在相同位置，它可能</a:t>
            </a:r>
            <a:r>
              <a:rPr lang="zh-CN" altLang="en-US" sz="1200" dirty="0" smtClean="0"/>
              <a:t>覆盖了</a:t>
            </a:r>
            <a:r>
              <a:rPr lang="zh-CN" altLang="en-US" sz="1200" dirty="0"/>
              <a:t>克隆体。把原始角色或者克隆体移到其他不同位置，你就能看见</a:t>
            </a:r>
            <a:r>
              <a:rPr lang="zh-CN" altLang="en-US" sz="1200" dirty="0" smtClean="0"/>
              <a:t>克隆</a:t>
            </a:r>
            <a:r>
              <a:rPr lang="zh-CN" altLang="en-US" sz="1200" dirty="0"/>
              <a:t>体了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进入死胡同了么？没关系！查看“克隆”工作室中的项目是如何使用</a:t>
            </a:r>
            <a:r>
              <a:rPr lang="zh-CN" altLang="en-US" sz="1200" dirty="0" smtClean="0"/>
              <a:t>克隆积木</a:t>
            </a:r>
            <a:r>
              <a:rPr lang="zh-CN" altLang="en-US" sz="1200" dirty="0"/>
              <a:t>的。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488" y="8539623"/>
            <a:ext cx="3359944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将你的项目上传到“克隆”工作室里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https://create.codelab.club/studios/91/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一个已完成的项目增加“克隆”功能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从</a:t>
            </a:r>
            <a:r>
              <a:rPr lang="zh-CN" altLang="en-US" sz="1200" dirty="0"/>
              <a:t>“克隆”工作室里选择一个项目进行改编</a:t>
            </a:r>
            <a:endParaRPr lang="zh-CN" altLang="en-US" sz="1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29661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2788668"/>
            <a:chOff x="459240" y="621237"/>
            <a:chExt cx="2815942" cy="278866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克隆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888086"/>
              <a:chOff x="427473" y="1521819"/>
              <a:chExt cx="2357171" cy="188808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 smtClean="0"/>
                  <a:t>Scratch </a:t>
                </a:r>
                <a:r>
                  <a:rPr lang="zh-CN" altLang="en-US" sz="1200" dirty="0" smtClean="0"/>
                  <a:t>项目中</a:t>
                </a:r>
                <a:r>
                  <a:rPr lang="zh-CN" altLang="en-US" sz="1200" dirty="0"/>
                  <a:t>使用克</a:t>
                </a:r>
                <a:r>
                  <a:rPr lang="zh-CN" altLang="en-US" sz="1200" dirty="0" smtClean="0"/>
                  <a:t>隆功能？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克隆是给一个角色建立多个副本的简单方法。你可以用克隆创建多个对象并且</a:t>
                </a:r>
                <a:r>
                  <a:rPr lang="zh-CN" altLang="en-US" sz="1200" dirty="0" smtClean="0"/>
                  <a:t>呈现</a:t>
                </a:r>
                <a:r>
                  <a:rPr lang="zh-CN" altLang="en-US" sz="1200" dirty="0"/>
                  <a:t>很酷的效果。</a:t>
                </a:r>
                <a:endParaRPr lang="zh-CN" altLang="en-US" sz="1200" dirty="0"/>
              </a:p>
              <a:p>
                <a:endParaRPr lang="en-US" altLang="zh-CN" sz="1200" dirty="0" smtClean="0"/>
              </a:p>
              <a:p>
                <a:r>
                  <a:rPr lang="zh-CN" altLang="en-US" sz="1200" dirty="0" smtClean="0"/>
                  <a:t>创建</a:t>
                </a:r>
                <a:r>
                  <a:rPr lang="zh-CN" altLang="en-US" sz="1200" dirty="0"/>
                  <a:t>一个包含克隆功能的项目来探究这个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Picture 3" descr="3 克隆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5" y="3543935"/>
            <a:ext cx="1473200" cy="1816100"/>
          </a:xfrm>
          <a:prstGeom prst="rect">
            <a:avLst/>
          </a:prstGeom>
        </p:spPr>
      </p:pic>
      <p:pic>
        <p:nvPicPr>
          <p:cNvPr id="5" name="Picture 4" descr="1 克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5571490"/>
            <a:ext cx="1522095" cy="2143760"/>
          </a:xfrm>
          <a:prstGeom prst="rect">
            <a:avLst/>
          </a:prstGeom>
        </p:spPr>
      </p:pic>
      <p:pic>
        <p:nvPicPr>
          <p:cNvPr id="6" name="Picture 5" descr="2 克隆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90" y="5520055"/>
            <a:ext cx="297053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探究了哪个（些）进阶概念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针对这个（些）进阶概念，你采取了何种学习策略？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 smtClean="0">
                <a:latin typeface="Futura Condensed"/>
                <a:cs typeface="Futura Condensed"/>
              </a:rPr>
              <a:t>进阶概念</a:t>
            </a:r>
            <a:endParaRPr lang="en-US" altLang="zh-CN" sz="3800" dirty="0" smtClean="0">
              <a:latin typeface="Futura Condensed"/>
              <a:cs typeface="Futura Condensed"/>
            </a:endParaRPr>
          </a:p>
          <a:p>
            <a:r>
              <a:rPr lang="zh-CN" altLang="en-US" sz="3800" dirty="0" smtClean="0">
                <a:latin typeface="Futura Condensed"/>
                <a:cs typeface="Futura Condensed"/>
              </a:rPr>
              <a:t>反思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29" name="Picture 28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2862</Words>
  <Application>WPS Presentation</Application>
  <PresentationFormat>Custom</PresentationFormat>
  <Paragraphs>435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822</cp:revision>
  <cp:lastPrinted>2020-10-03T10:58:09Z</cp:lastPrinted>
  <dcterms:created xsi:type="dcterms:W3CDTF">2020-10-03T10:58:09Z</dcterms:created>
  <dcterms:modified xsi:type="dcterms:W3CDTF">2020-10-03T10:58:09Z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